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24384000" cy="13716000"/>
  <p:notesSz cx="6858000" cy="9144000"/>
  <p:embeddedFontLst>
    <p:embeddedFont>
      <p:font typeface="Helvetica Neue" panose="02000503000000020004" pitchFamily="2" charset="0"/>
      <p:regular r:id="rId23"/>
      <p:bold r:id="rId24"/>
      <p:italic r:id="rId25"/>
      <p:boldItalic r:id="rId26"/>
    </p:embeddedFont>
    <p:embeddedFont>
      <p:font typeface="Helvetica Neue Light" panose="02000403000000020004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ixx5MvZFJVGm7+4rUg6AaKdXIA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68571"/>
  </p:normalViewPr>
  <p:slideViewPr>
    <p:cSldViewPr snapToGrid="0">
      <p:cViewPr varScale="1">
        <p:scale>
          <a:sx n="42" d="100"/>
          <a:sy n="42" d="100"/>
        </p:scale>
        <p:origin x="21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customschemas.google.com/relationships/presentationmetadata" Target="meta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on Thomas Ladner" userId="48a35c83-2c9f-4072-ab6f-537ab8055e5e" providerId="ADAL" clId="{F0CB80D1-673A-764F-8D1F-DB8B4B4A645B}"/>
    <pc:docChg chg="modSld">
      <pc:chgData name="Jason Thomas Ladner" userId="48a35c83-2c9f-4072-ab6f-537ab8055e5e" providerId="ADAL" clId="{F0CB80D1-673A-764F-8D1F-DB8B4B4A645B}" dt="2024-03-20T22:02:49.128" v="18" actId="20577"/>
      <pc:docMkLst>
        <pc:docMk/>
      </pc:docMkLst>
      <pc:sldChg chg="modNotesTx">
        <pc:chgData name="Jason Thomas Ladner" userId="48a35c83-2c9f-4072-ab6f-537ab8055e5e" providerId="ADAL" clId="{F0CB80D1-673A-764F-8D1F-DB8B4B4A645B}" dt="2024-03-20T22:01:45.813" v="0" actId="20577"/>
        <pc:sldMkLst>
          <pc:docMk/>
          <pc:sldMk cId="0" sldId="256"/>
        </pc:sldMkLst>
      </pc:sldChg>
      <pc:sldChg chg="modNotesTx">
        <pc:chgData name="Jason Thomas Ladner" userId="48a35c83-2c9f-4072-ab6f-537ab8055e5e" providerId="ADAL" clId="{F0CB80D1-673A-764F-8D1F-DB8B4B4A645B}" dt="2024-03-20T22:01:51.286" v="1" actId="20577"/>
        <pc:sldMkLst>
          <pc:docMk/>
          <pc:sldMk cId="0" sldId="258"/>
        </pc:sldMkLst>
      </pc:sldChg>
      <pc:sldChg chg="modNotesTx">
        <pc:chgData name="Jason Thomas Ladner" userId="48a35c83-2c9f-4072-ab6f-537ab8055e5e" providerId="ADAL" clId="{F0CB80D1-673A-764F-8D1F-DB8B4B4A645B}" dt="2024-03-20T22:01:54.267" v="2" actId="20577"/>
        <pc:sldMkLst>
          <pc:docMk/>
          <pc:sldMk cId="0" sldId="259"/>
        </pc:sldMkLst>
      </pc:sldChg>
      <pc:sldChg chg="modNotesTx">
        <pc:chgData name="Jason Thomas Ladner" userId="48a35c83-2c9f-4072-ab6f-537ab8055e5e" providerId="ADAL" clId="{F0CB80D1-673A-764F-8D1F-DB8B4B4A645B}" dt="2024-03-20T22:01:58.793" v="3" actId="20577"/>
        <pc:sldMkLst>
          <pc:docMk/>
          <pc:sldMk cId="0" sldId="260"/>
        </pc:sldMkLst>
      </pc:sldChg>
      <pc:sldChg chg="modNotesTx">
        <pc:chgData name="Jason Thomas Ladner" userId="48a35c83-2c9f-4072-ab6f-537ab8055e5e" providerId="ADAL" clId="{F0CB80D1-673A-764F-8D1F-DB8B4B4A645B}" dt="2024-03-20T22:02:02.582" v="4" actId="20577"/>
        <pc:sldMkLst>
          <pc:docMk/>
          <pc:sldMk cId="0" sldId="261"/>
        </pc:sldMkLst>
      </pc:sldChg>
      <pc:sldChg chg="modNotesTx">
        <pc:chgData name="Jason Thomas Ladner" userId="48a35c83-2c9f-4072-ab6f-537ab8055e5e" providerId="ADAL" clId="{F0CB80D1-673A-764F-8D1F-DB8B4B4A645B}" dt="2024-03-20T22:02:06.247" v="5" actId="20577"/>
        <pc:sldMkLst>
          <pc:docMk/>
          <pc:sldMk cId="0" sldId="262"/>
        </pc:sldMkLst>
      </pc:sldChg>
      <pc:sldChg chg="modNotesTx">
        <pc:chgData name="Jason Thomas Ladner" userId="48a35c83-2c9f-4072-ab6f-537ab8055e5e" providerId="ADAL" clId="{F0CB80D1-673A-764F-8D1F-DB8B4B4A645B}" dt="2024-03-20T22:02:09.408" v="6" actId="20577"/>
        <pc:sldMkLst>
          <pc:docMk/>
          <pc:sldMk cId="0" sldId="263"/>
        </pc:sldMkLst>
      </pc:sldChg>
      <pc:sldChg chg="modNotesTx">
        <pc:chgData name="Jason Thomas Ladner" userId="48a35c83-2c9f-4072-ab6f-537ab8055e5e" providerId="ADAL" clId="{F0CB80D1-673A-764F-8D1F-DB8B4B4A645B}" dt="2024-03-20T22:02:11.707" v="7" actId="20577"/>
        <pc:sldMkLst>
          <pc:docMk/>
          <pc:sldMk cId="0" sldId="264"/>
        </pc:sldMkLst>
      </pc:sldChg>
      <pc:sldChg chg="modNotesTx">
        <pc:chgData name="Jason Thomas Ladner" userId="48a35c83-2c9f-4072-ab6f-537ab8055e5e" providerId="ADAL" clId="{F0CB80D1-673A-764F-8D1F-DB8B4B4A645B}" dt="2024-03-20T22:02:14.960" v="8" actId="20577"/>
        <pc:sldMkLst>
          <pc:docMk/>
          <pc:sldMk cId="0" sldId="265"/>
        </pc:sldMkLst>
      </pc:sldChg>
      <pc:sldChg chg="modNotesTx">
        <pc:chgData name="Jason Thomas Ladner" userId="48a35c83-2c9f-4072-ab6f-537ab8055e5e" providerId="ADAL" clId="{F0CB80D1-673A-764F-8D1F-DB8B4B4A645B}" dt="2024-03-20T22:02:18.466" v="9" actId="20577"/>
        <pc:sldMkLst>
          <pc:docMk/>
          <pc:sldMk cId="0" sldId="266"/>
        </pc:sldMkLst>
      </pc:sldChg>
      <pc:sldChg chg="modNotesTx">
        <pc:chgData name="Jason Thomas Ladner" userId="48a35c83-2c9f-4072-ab6f-537ab8055e5e" providerId="ADAL" clId="{F0CB80D1-673A-764F-8D1F-DB8B4B4A645B}" dt="2024-03-20T22:02:22.864" v="10" actId="20577"/>
        <pc:sldMkLst>
          <pc:docMk/>
          <pc:sldMk cId="0" sldId="267"/>
        </pc:sldMkLst>
      </pc:sldChg>
      <pc:sldChg chg="modNotesTx">
        <pc:chgData name="Jason Thomas Ladner" userId="48a35c83-2c9f-4072-ab6f-537ab8055e5e" providerId="ADAL" clId="{F0CB80D1-673A-764F-8D1F-DB8B4B4A645B}" dt="2024-03-20T22:02:25.790" v="11" actId="20577"/>
        <pc:sldMkLst>
          <pc:docMk/>
          <pc:sldMk cId="0" sldId="268"/>
        </pc:sldMkLst>
      </pc:sldChg>
      <pc:sldChg chg="modNotesTx">
        <pc:chgData name="Jason Thomas Ladner" userId="48a35c83-2c9f-4072-ab6f-537ab8055e5e" providerId="ADAL" clId="{F0CB80D1-673A-764F-8D1F-DB8B4B4A645B}" dt="2024-03-20T22:02:29.210" v="12" actId="20577"/>
        <pc:sldMkLst>
          <pc:docMk/>
          <pc:sldMk cId="0" sldId="269"/>
        </pc:sldMkLst>
      </pc:sldChg>
      <pc:sldChg chg="modNotesTx">
        <pc:chgData name="Jason Thomas Ladner" userId="48a35c83-2c9f-4072-ab6f-537ab8055e5e" providerId="ADAL" clId="{F0CB80D1-673A-764F-8D1F-DB8B4B4A645B}" dt="2024-03-20T22:02:32.797" v="13" actId="20577"/>
        <pc:sldMkLst>
          <pc:docMk/>
          <pc:sldMk cId="0" sldId="270"/>
        </pc:sldMkLst>
      </pc:sldChg>
      <pc:sldChg chg="modNotesTx">
        <pc:chgData name="Jason Thomas Ladner" userId="48a35c83-2c9f-4072-ab6f-537ab8055e5e" providerId="ADAL" clId="{F0CB80D1-673A-764F-8D1F-DB8B4B4A645B}" dt="2024-03-20T22:02:36.161" v="14" actId="20577"/>
        <pc:sldMkLst>
          <pc:docMk/>
          <pc:sldMk cId="0" sldId="271"/>
        </pc:sldMkLst>
      </pc:sldChg>
      <pc:sldChg chg="modNotesTx">
        <pc:chgData name="Jason Thomas Ladner" userId="48a35c83-2c9f-4072-ab6f-537ab8055e5e" providerId="ADAL" clId="{F0CB80D1-673A-764F-8D1F-DB8B4B4A645B}" dt="2024-03-20T22:02:39.479" v="15" actId="20577"/>
        <pc:sldMkLst>
          <pc:docMk/>
          <pc:sldMk cId="0" sldId="272"/>
        </pc:sldMkLst>
      </pc:sldChg>
      <pc:sldChg chg="modNotesTx">
        <pc:chgData name="Jason Thomas Ladner" userId="48a35c83-2c9f-4072-ab6f-537ab8055e5e" providerId="ADAL" clId="{F0CB80D1-673A-764F-8D1F-DB8B4B4A645B}" dt="2024-03-20T22:02:41.917" v="16" actId="20577"/>
        <pc:sldMkLst>
          <pc:docMk/>
          <pc:sldMk cId="0" sldId="273"/>
        </pc:sldMkLst>
      </pc:sldChg>
      <pc:sldChg chg="modNotesTx">
        <pc:chgData name="Jason Thomas Ladner" userId="48a35c83-2c9f-4072-ab6f-537ab8055e5e" providerId="ADAL" clId="{F0CB80D1-673A-764F-8D1F-DB8B4B4A645B}" dt="2024-03-20T22:02:45.742" v="17" actId="20577"/>
        <pc:sldMkLst>
          <pc:docMk/>
          <pc:sldMk cId="0" sldId="274"/>
        </pc:sldMkLst>
      </pc:sldChg>
      <pc:sldChg chg="modNotesTx">
        <pc:chgData name="Jason Thomas Ladner" userId="48a35c83-2c9f-4072-ab6f-537ab8055e5e" providerId="ADAL" clId="{F0CB80D1-673A-764F-8D1F-DB8B4B4A645B}" dt="2024-03-20T22:02:49.128" v="18" actId="20577"/>
        <pc:sldMkLst>
          <pc:docMk/>
          <pc:sldMk cId="0" sldId="275"/>
        </pc:sldMkLst>
      </pc:sldChg>
    </pc:docChg>
  </pc:docChgLst>
</pc:chgInfo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0eb64c1b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" name="Google Shape;57;g20eb64c1b82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8575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4" name="Google Shape;12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91041" lvl="0" indent="-259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"/>
              <a:buFont typeface="Helvetica Neue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0" name="Google Shape;130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91041" lvl="0" indent="-25929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50"/>
              <a:buFont typeface="Helvetica Neue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700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" name="Google Shape;153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2" name="Google Shape;162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1" name="Google Shape;171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0eb64c1b8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7" name="Google Shape;177;g20eb64c1b82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0eb64c1b8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3" name="Google Shape;183;g20eb64c1b82_0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655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0eb64c1b8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20eb64c1b82_0_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655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c4e36eda0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c4e36eda05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4e36eda0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c4e36eda05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0eb64c1b8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0" name="Google Shape;200;g20eb64c1b82_0_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655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" name="Google Shape;70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6" name="Google Shape;86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5" name="Google Shape;95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2" name="Google Shape;102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9" name="Google Shape;109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6" name="Google Shape;116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-"/>
            </a:pPr>
            <a:endParaRPr sz="17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5"/>
          <p:cNvSpPr txBox="1">
            <a:spLocks noGrp="1"/>
          </p:cNvSpPr>
          <p:nvPr>
            <p:ph type="body" idx="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i="1"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body" idx="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Helvetica Neue"/>
              <a:buNone/>
              <a:defRPr sz="4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2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6"/>
          <p:cNvSpPr>
            <a:spLocks noGrp="1"/>
          </p:cNvSpPr>
          <p:nvPr>
            <p:ph type="pic" idx="2"/>
          </p:nvPr>
        </p:nvSpPr>
        <p:spPr>
          <a:xfrm>
            <a:off x="0" y="0"/>
            <a:ext cx="24384000" cy="16264467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26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7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7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609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1pPr>
            <a:lvl2pPr marL="914400" lvl="1" indent="-609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2pPr>
            <a:lvl3pPr marL="1371600" lvl="2" indent="-609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3pPr>
            <a:lvl4pPr marL="1828800" lvl="3" indent="-609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4pPr>
            <a:lvl5pPr marL="2286000" lvl="4" indent="-609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6" name="Google Shape;16;p17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>
            <a:spLocks noGrp="1"/>
          </p:cNvSpPr>
          <p:nvPr>
            <p:ph type="pic" idx="2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18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8"/>
          <p:cNvSpPr txBox="1">
            <a:spLocks noGrp="1"/>
          </p:cNvSpPr>
          <p:nvPr>
            <p:ph type="body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18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enter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9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0"/>
          <p:cNvSpPr>
            <a:spLocks noGrp="1"/>
          </p:cNvSpPr>
          <p:nvPr>
            <p:ph type="pic" idx="2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  <a:noFill/>
          <a:ln>
            <a:noFill/>
          </a:ln>
        </p:spPr>
      </p:sp>
      <p:sp>
        <p:nvSpPr>
          <p:cNvPr id="27" name="Google Shape;27;p20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Helvetica Neue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body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1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>
            <a:spLocks noGrp="1"/>
          </p:cNvSpPr>
          <p:nvPr>
            <p:ph type="pic" idx="2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22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1pPr>
            <a:lvl2pPr marL="914400" lvl="1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2pPr>
            <a:lvl3pPr marL="1371600" lvl="2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3pPr>
            <a:lvl4pPr marL="1828800" lvl="3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4pPr>
            <a:lvl5pPr marL="2286000" lvl="4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3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609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1pPr>
            <a:lvl2pPr marL="914400" lvl="1" indent="-609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2pPr>
            <a:lvl3pPr marL="1371600" lvl="2" indent="-609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3pPr>
            <a:lvl4pPr marL="1828800" lvl="3" indent="-609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4pPr>
            <a:lvl5pPr marL="2286000" lvl="4" indent="-609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4"/>
          <p:cNvSpPr>
            <a:spLocks noGrp="1"/>
          </p:cNvSpPr>
          <p:nvPr>
            <p:ph type="pic" idx="2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24"/>
          <p:cNvSpPr>
            <a:spLocks noGrp="1"/>
          </p:cNvSpPr>
          <p:nvPr>
            <p:ph type="pic" idx="3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24"/>
          <p:cNvSpPr>
            <a:spLocks noGrp="1"/>
          </p:cNvSpPr>
          <p:nvPr>
            <p:ph type="pic" idx="4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24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marR="0" lvl="0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4135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sz="5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0eb64c1b82_0_0"/>
          <p:cNvSpPr txBox="1">
            <a:spLocks noGrp="1"/>
          </p:cNvSpPr>
          <p:nvPr>
            <p:ph type="title"/>
          </p:nvPr>
        </p:nvSpPr>
        <p:spPr>
          <a:xfrm>
            <a:off x="1778000" y="241300"/>
            <a:ext cx="20828100" cy="31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0"/>
              <a:t>Project proposal</a:t>
            </a:r>
            <a:endParaRPr sz="18000"/>
          </a:p>
        </p:txBody>
      </p:sp>
      <p:sp>
        <p:nvSpPr>
          <p:cNvPr id="60" name="Google Shape;60;g20eb64c1b82_0_0"/>
          <p:cNvSpPr txBox="1">
            <a:spLocks noGrp="1"/>
          </p:cNvSpPr>
          <p:nvPr>
            <p:ph type="body" idx="1"/>
          </p:nvPr>
        </p:nvSpPr>
        <p:spPr>
          <a:xfrm>
            <a:off x="1778000" y="3797300"/>
            <a:ext cx="20828100" cy="15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10000">
                <a:solidFill>
                  <a:srgbClr val="FF0000"/>
                </a:solidFill>
              </a:rPr>
              <a:t>Due next Friday (March 29th)</a:t>
            </a:r>
            <a:endParaRPr sz="10000">
              <a:solidFill>
                <a:srgbClr val="FF0000"/>
              </a:solidFill>
            </a:endParaRPr>
          </a:p>
        </p:txBody>
      </p:sp>
      <p:sp>
        <p:nvSpPr>
          <p:cNvPr id="61" name="Google Shape;61;g20eb64c1b82_0_0"/>
          <p:cNvSpPr txBox="1"/>
          <p:nvPr/>
        </p:nvSpPr>
        <p:spPr>
          <a:xfrm>
            <a:off x="1677500" y="6216050"/>
            <a:ext cx="21029100" cy="32631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en-US" sz="10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page description of what you plan to focus on for your final project. </a:t>
            </a:r>
            <a:endParaRPr sz="10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" name="Google Shape;62;g20eb64c1b82_0_0"/>
          <p:cNvSpPr txBox="1">
            <a:spLocks noGrp="1"/>
          </p:cNvSpPr>
          <p:nvPr>
            <p:ph type="body" idx="1"/>
          </p:nvPr>
        </p:nvSpPr>
        <p:spPr>
          <a:xfrm>
            <a:off x="4599900" y="10439525"/>
            <a:ext cx="15184200" cy="2560500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8000">
                <a:solidFill>
                  <a:srgbClr val="FF9900"/>
                </a:solidFill>
              </a:rPr>
              <a:t>***Extra credit for including a BioRender figure in proposal***</a:t>
            </a:r>
            <a:endParaRPr sz="80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"/>
          <p:cNvSpPr txBox="1">
            <a:spLocks noGrp="1"/>
          </p:cNvSpPr>
          <p:nvPr>
            <p:ph type="title"/>
          </p:nvPr>
        </p:nvSpPr>
        <p:spPr>
          <a:xfrm>
            <a:off x="281761" y="50800"/>
            <a:ext cx="23820478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</a:pPr>
            <a:r>
              <a:rPr lang="en-US"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2nd exception = complex figures</a:t>
            </a:r>
            <a:endParaRPr/>
          </a:p>
        </p:txBody>
      </p:sp>
      <p:pic>
        <p:nvPicPr>
          <p:cNvPr id="127" name="Google Shape;127;p9" descr="epitopeCorrelation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4697490"/>
            <a:ext cx="24384001" cy="70013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-106072" y="-63500"/>
            <a:ext cx="24596144" cy="2711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0"/>
              <a:buFont typeface="Helvetica Neue"/>
              <a:buNone/>
            </a:pPr>
            <a:r>
              <a:rPr lang="en-US" sz="12200"/>
              <a:t>How to generate vector images</a:t>
            </a:r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635000" lvl="0" indent="-8731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50"/>
              <a:buFont typeface="Helvetica Neue"/>
              <a:buChar char="•"/>
            </a:pPr>
            <a:r>
              <a:rPr lang="en-US" sz="11000"/>
              <a:t> Draw images from scratch</a:t>
            </a:r>
            <a:endParaRPr/>
          </a:p>
          <a:p>
            <a:pPr marL="635000" lvl="0" indent="-873125" algn="l" rtl="0">
              <a:lnSpc>
                <a:spcPct val="100000"/>
              </a:lnSpc>
              <a:spcBef>
                <a:spcPts val="10000"/>
              </a:spcBef>
              <a:spcAft>
                <a:spcPts val="0"/>
              </a:spcAft>
              <a:buClr>
                <a:srgbClr val="000000"/>
              </a:buClr>
              <a:buSzPts val="13750"/>
              <a:buFont typeface="Helvetica Neue"/>
              <a:buChar char="•"/>
            </a:pPr>
            <a:r>
              <a:rPr lang="en-US" sz="11000"/>
              <a:t> Trace a photograph</a:t>
            </a:r>
            <a:endParaRPr/>
          </a:p>
          <a:p>
            <a:pPr marL="635000" lvl="0" indent="-873125" algn="l" rtl="0">
              <a:lnSpc>
                <a:spcPct val="100000"/>
              </a:lnSpc>
              <a:spcBef>
                <a:spcPts val="10000"/>
              </a:spcBef>
              <a:spcAft>
                <a:spcPts val="0"/>
              </a:spcAft>
              <a:buClr>
                <a:srgbClr val="000000"/>
              </a:buClr>
              <a:buSzPts val="13750"/>
              <a:buFont typeface="Helvetica Neue"/>
              <a:buChar char="•"/>
            </a:pPr>
            <a:r>
              <a:rPr lang="en-US" sz="11000"/>
              <a:t> Export from most programs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"/>
          <p:cNvSpPr txBox="1">
            <a:spLocks noGrp="1"/>
          </p:cNvSpPr>
          <p:nvPr>
            <p:ph type="title"/>
          </p:nvPr>
        </p:nvSpPr>
        <p:spPr>
          <a:xfrm>
            <a:off x="1689100" y="-635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</a:pPr>
            <a:r>
              <a:rPr lang="en-US"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Know your file formats!</a:t>
            </a:r>
            <a:endParaRPr/>
          </a:p>
        </p:txBody>
      </p:sp>
      <p:sp>
        <p:nvSpPr>
          <p:cNvPr id="139" name="Google Shape;139;p11"/>
          <p:cNvSpPr txBox="1"/>
          <p:nvPr/>
        </p:nvSpPr>
        <p:spPr>
          <a:xfrm>
            <a:off x="2499087" y="3426247"/>
            <a:ext cx="3521304" cy="16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TIFF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1"/>
          <p:cNvSpPr txBox="1"/>
          <p:nvPr/>
        </p:nvSpPr>
        <p:spPr>
          <a:xfrm>
            <a:off x="6735079" y="4859862"/>
            <a:ext cx="2699334" cy="16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1"/>
          <p:cNvSpPr txBox="1"/>
          <p:nvPr/>
        </p:nvSpPr>
        <p:spPr>
          <a:xfrm>
            <a:off x="19388273" y="7503977"/>
            <a:ext cx="2699334" cy="16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1"/>
          <p:cNvSpPr txBox="1"/>
          <p:nvPr/>
        </p:nvSpPr>
        <p:spPr>
          <a:xfrm>
            <a:off x="6251028" y="9124085"/>
            <a:ext cx="2699334" cy="16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1"/>
          <p:cNvSpPr txBox="1"/>
          <p:nvPr/>
        </p:nvSpPr>
        <p:spPr>
          <a:xfrm>
            <a:off x="10630110" y="8123475"/>
            <a:ext cx="2699333" cy="16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SVG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1"/>
          <p:cNvSpPr txBox="1"/>
          <p:nvPr/>
        </p:nvSpPr>
        <p:spPr>
          <a:xfrm>
            <a:off x="17874259" y="3426247"/>
            <a:ext cx="2699334" cy="16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PDF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1"/>
          <p:cNvSpPr txBox="1"/>
          <p:nvPr/>
        </p:nvSpPr>
        <p:spPr>
          <a:xfrm>
            <a:off x="14273637" y="8706889"/>
            <a:ext cx="2699333" cy="16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GIF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1"/>
          <p:cNvSpPr txBox="1"/>
          <p:nvPr/>
        </p:nvSpPr>
        <p:spPr>
          <a:xfrm>
            <a:off x="18849069" y="11460011"/>
            <a:ext cx="2699334" cy="16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JPG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1"/>
          <p:cNvSpPr txBox="1"/>
          <p:nvPr/>
        </p:nvSpPr>
        <p:spPr>
          <a:xfrm>
            <a:off x="590942" y="6933569"/>
            <a:ext cx="3340034" cy="16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PSD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1"/>
          <p:cNvSpPr txBox="1"/>
          <p:nvPr/>
        </p:nvSpPr>
        <p:spPr>
          <a:xfrm>
            <a:off x="1197941" y="11008802"/>
            <a:ext cx="3521304" cy="1626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1"/>
          <p:cNvSpPr txBox="1"/>
          <p:nvPr/>
        </p:nvSpPr>
        <p:spPr>
          <a:xfrm>
            <a:off x="11748615" y="4359557"/>
            <a:ext cx="3340033" cy="16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1"/>
          <p:cNvSpPr txBox="1"/>
          <p:nvPr/>
        </p:nvSpPr>
        <p:spPr>
          <a:xfrm>
            <a:off x="9409858" y="11460011"/>
            <a:ext cx="3926628" cy="16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Helvetica Neue"/>
              <a:buNone/>
            </a:pPr>
            <a:r>
              <a:rPr lang="en-US" sz="10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JPEG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</a:pPr>
            <a:r>
              <a:rPr lang="en-US"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Working with vectors</a:t>
            </a:r>
            <a:endParaRPr/>
          </a:p>
        </p:txBody>
      </p:sp>
      <p:pic>
        <p:nvPicPr>
          <p:cNvPr id="156" name="Google Shape;156;p12" descr="Illustrator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61483" y="2965599"/>
            <a:ext cx="8408533" cy="8211833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2"/>
          <p:cNvSpPr txBox="1"/>
          <p:nvPr/>
        </p:nvSpPr>
        <p:spPr>
          <a:xfrm>
            <a:off x="1124925" y="10738950"/>
            <a:ext cx="10481700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Helvetica Neue"/>
              <a:buNone/>
            </a:pPr>
            <a:r>
              <a:rPr lang="en-US" sz="9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Adobe Illustrator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12" descr="1200px-Inkscape_Logo.svg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345550" y="2923975"/>
            <a:ext cx="8408550" cy="840854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2"/>
          <p:cNvSpPr txBox="1"/>
          <p:nvPr/>
        </p:nvSpPr>
        <p:spPr>
          <a:xfrm>
            <a:off x="14989786" y="10609468"/>
            <a:ext cx="5120100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Helvetica Neue"/>
              <a:buNone/>
            </a:pPr>
            <a:r>
              <a:rPr lang="en-US" sz="9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Inkscape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"/>
          <p:cNvSpPr txBox="1"/>
          <p:nvPr/>
        </p:nvSpPr>
        <p:spPr>
          <a:xfrm>
            <a:off x="12036374" y="11689764"/>
            <a:ext cx="11832232" cy="1478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Helvetica Neue"/>
              <a:buNone/>
            </a:pPr>
            <a:r>
              <a:rPr lang="en-US" sz="9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GIMP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3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</a:pPr>
            <a:r>
              <a:rPr lang="en-US"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Working with pixels</a:t>
            </a:r>
            <a:endParaRPr/>
          </a:p>
        </p:txBody>
      </p:sp>
      <p:pic>
        <p:nvPicPr>
          <p:cNvPr id="166" name="Google Shape;166;p13" descr="photoshop.jpg"/>
          <p:cNvPicPr preferRelativeResize="0"/>
          <p:nvPr/>
        </p:nvPicPr>
        <p:blipFill rotWithShape="1">
          <a:blip r:embed="rId3">
            <a:alphaModFix/>
          </a:blip>
          <a:srcRect b="10700"/>
          <a:stretch/>
        </p:blipFill>
        <p:spPr>
          <a:xfrm>
            <a:off x="747649" y="3108369"/>
            <a:ext cx="9645907" cy="8613642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3"/>
          <p:cNvSpPr txBox="1"/>
          <p:nvPr/>
        </p:nvSpPr>
        <p:spPr>
          <a:xfrm>
            <a:off x="-345443" y="11740564"/>
            <a:ext cx="11832232" cy="1478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"/>
              <a:buFont typeface="Helvetica Neue"/>
              <a:buNone/>
            </a:pPr>
            <a:r>
              <a:rPr lang="en-US" sz="9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Adobe Photoshop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13" descr="1200px-The_GIMP_icon_-_gnome.svg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000528" y="2287038"/>
            <a:ext cx="9903923" cy="9903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4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0"/>
              <a:buFont typeface="Helvetica Neue"/>
              <a:buNone/>
            </a:pPr>
            <a:r>
              <a:rPr lang="en-US" sz="14000"/>
              <a:t>Objective</a:t>
            </a:r>
            <a:endParaRPr/>
          </a:p>
        </p:txBody>
      </p:sp>
      <p:sp>
        <p:nvSpPr>
          <p:cNvPr id="174" name="Google Shape;174;p14"/>
          <p:cNvSpPr txBox="1"/>
          <p:nvPr/>
        </p:nvSpPr>
        <p:spPr>
          <a:xfrm>
            <a:off x="519214" y="4652974"/>
            <a:ext cx="23345573" cy="618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400"/>
              <a:buFont typeface="Helvetica Neue"/>
              <a:buNone/>
            </a:pPr>
            <a:r>
              <a:rPr lang="en-US" sz="13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Familiarize yourself with both vector-based and pixel-based graphics editing programs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g20eb64c1b82_0_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29762" y="2705325"/>
            <a:ext cx="17324476" cy="1101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20eb64c1b82_0_6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0"/>
              <a:buFont typeface="Helvetica Neue"/>
              <a:buNone/>
            </a:pPr>
            <a:r>
              <a:rPr lang="en-US" sz="14000"/>
              <a:t>BioRender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g20eb64c1b82_0_16"/>
          <p:cNvPicPr preferRelativeResize="0"/>
          <p:nvPr/>
        </p:nvPicPr>
        <p:blipFill rotWithShape="1">
          <a:blip r:embed="rId3">
            <a:alphaModFix/>
          </a:blip>
          <a:srcRect b="12117"/>
          <a:stretch/>
        </p:blipFill>
        <p:spPr>
          <a:xfrm>
            <a:off x="12139450" y="0"/>
            <a:ext cx="11510726" cy="1371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20eb64c1b82_0_16"/>
          <p:cNvPicPr preferRelativeResize="0"/>
          <p:nvPr/>
        </p:nvPicPr>
        <p:blipFill rotWithShape="1">
          <a:blip r:embed="rId3">
            <a:alphaModFix/>
          </a:blip>
          <a:srcRect t="87391"/>
          <a:stretch/>
        </p:blipFill>
        <p:spPr>
          <a:xfrm>
            <a:off x="-152400" y="8653800"/>
            <a:ext cx="13119525" cy="2242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20eb64c1b82_0_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2400" y="152400"/>
            <a:ext cx="12229199" cy="373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g20eb64c1b82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52800" y="152400"/>
            <a:ext cx="18438949" cy="133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g2c4e36eda05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5813" y="76200"/>
            <a:ext cx="21212368" cy="1356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c4e36eda05_0_0"/>
          <p:cNvSpPr txBox="1">
            <a:spLocks noGrp="1"/>
          </p:cNvSpPr>
          <p:nvPr>
            <p:ph type="title"/>
          </p:nvPr>
        </p:nvSpPr>
        <p:spPr>
          <a:xfrm>
            <a:off x="1777950" y="4533900"/>
            <a:ext cx="20828100" cy="4648200"/>
          </a:xfrm>
          <a:prstGeom prst="rect">
            <a:avLst/>
          </a:prstGeom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/>
              <a:t>Check-in</a:t>
            </a:r>
            <a:endParaRPr sz="25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g20eb64c1b82_0_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29762" y="2705325"/>
            <a:ext cx="17324476" cy="1101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g20eb64c1b82_0_21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0"/>
              <a:buFont typeface="Helvetica Neue"/>
              <a:buNone/>
            </a:pPr>
            <a:r>
              <a:rPr lang="en-US" sz="14000"/>
              <a:t>BioRender Demo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>
            <a:spLocks noGrp="1"/>
          </p:cNvSpPr>
          <p:nvPr>
            <p:ph type="ctrTitle" idx="4294967295"/>
          </p:nvPr>
        </p:nvSpPr>
        <p:spPr>
          <a:xfrm>
            <a:off x="275197" y="64460"/>
            <a:ext cx="13503467" cy="1950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0"/>
              <a:buFont typeface="Helvetica Neue"/>
              <a:buNone/>
            </a:pPr>
            <a:r>
              <a:rPr lang="en-US" sz="11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Graphical Concepts</a:t>
            </a:r>
            <a:endParaRPr sz="11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3" name="Google Shape;73;p1"/>
          <p:cNvSpPr txBox="1">
            <a:spLocks noGrp="1"/>
          </p:cNvSpPr>
          <p:nvPr>
            <p:ph type="subTitle" idx="4294967295"/>
          </p:nvPr>
        </p:nvSpPr>
        <p:spPr>
          <a:xfrm>
            <a:off x="4076552" y="2154191"/>
            <a:ext cx="5900700" cy="27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</a:pPr>
            <a:r>
              <a:rPr lang="en-US"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Spring 2023</a:t>
            </a: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</a:pPr>
            <a:r>
              <a:rPr lang="en-US"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PCfB Class 9</a:t>
            </a: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</a:pPr>
            <a:r>
              <a:rPr lang="en-US" sz="5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March 24, 2023</a:t>
            </a:r>
            <a:endParaRPr sz="52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4" name="Google Shape;74;p1"/>
          <p:cNvSpPr txBox="1"/>
          <p:nvPr/>
        </p:nvSpPr>
        <p:spPr>
          <a:xfrm>
            <a:off x="500832" y="12888423"/>
            <a:ext cx="5287519" cy="560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r>
              <a:rPr lang="en-US"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Grubaugh et al. 2017, Nature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"/>
          <p:cNvSpPr txBox="1"/>
          <p:nvPr/>
        </p:nvSpPr>
        <p:spPr>
          <a:xfrm>
            <a:off x="13888664" y="12888423"/>
            <a:ext cx="4652392" cy="560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r>
              <a:rPr lang="en-US"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Dudas et al. 2017, Nature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" name="Google Shape;76;p1" descr="Fig3_trees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68547" y="2167778"/>
            <a:ext cx="10977094" cy="10433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" descr="Fig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3252" y="5509899"/>
            <a:ext cx="11862540" cy="7052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0"/>
              <a:buFont typeface="Helvetica Neue"/>
              <a:buNone/>
            </a:pPr>
            <a:r>
              <a:rPr lang="en-US" sz="14000"/>
              <a:t>Objectives</a:t>
            </a:r>
            <a:endParaRPr/>
          </a:p>
        </p:txBody>
      </p:sp>
      <p:sp>
        <p:nvSpPr>
          <p:cNvPr id="83" name="Google Shape;83;p2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635000" lvl="0" indent="-762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Helvetica Neue"/>
              <a:buChar char="•"/>
            </a:pPr>
            <a:r>
              <a:rPr lang="en-US" sz="9600"/>
              <a:t> Overview of graphical concepts</a:t>
            </a:r>
            <a:endParaRPr/>
          </a:p>
          <a:p>
            <a:pPr marL="635000" lvl="0" indent="-762000" algn="l" rtl="0">
              <a:lnSpc>
                <a:spcPct val="100000"/>
              </a:lnSpc>
              <a:spcBef>
                <a:spcPts val="1590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Helvetica Neue"/>
              <a:buChar char="•"/>
            </a:pPr>
            <a:r>
              <a:rPr lang="en-US" sz="9600"/>
              <a:t> Exposure to editing programs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</a:pPr>
            <a:r>
              <a:rPr lang="en-US"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Types of digital images</a:t>
            </a:r>
            <a:endParaRPr/>
          </a:p>
        </p:txBody>
      </p:sp>
      <p:pic>
        <p:nvPicPr>
          <p:cNvPr id="89" name="Google Shape;89;p3" descr="17-1-vector-vs-raster.jpg"/>
          <p:cNvPicPr preferRelativeResize="0"/>
          <p:nvPr/>
        </p:nvPicPr>
        <p:blipFill rotWithShape="1">
          <a:blip r:embed="rId3">
            <a:alphaModFix/>
          </a:blip>
          <a:srcRect r="49583" b="14079"/>
          <a:stretch/>
        </p:blipFill>
        <p:spPr>
          <a:xfrm>
            <a:off x="2626694" y="3971906"/>
            <a:ext cx="7978566" cy="7931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3" descr="17-1-vector-vs-raster.jpg"/>
          <p:cNvPicPr preferRelativeResize="0"/>
          <p:nvPr/>
        </p:nvPicPr>
        <p:blipFill rotWithShape="1">
          <a:blip r:embed="rId3">
            <a:alphaModFix/>
          </a:blip>
          <a:srcRect l="50101" b="14717"/>
          <a:stretch/>
        </p:blipFill>
        <p:spPr>
          <a:xfrm>
            <a:off x="13770196" y="3956229"/>
            <a:ext cx="7987106" cy="7962906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3"/>
          <p:cNvSpPr txBox="1"/>
          <p:nvPr/>
        </p:nvSpPr>
        <p:spPr>
          <a:xfrm>
            <a:off x="2868608" y="11441483"/>
            <a:ext cx="7015987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</a:pPr>
            <a:r>
              <a:rPr lang="en-US"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vector-based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14255757" y="11441483"/>
            <a:ext cx="7015987" cy="228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</a:pPr>
            <a:r>
              <a:rPr lang="en-US"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pixel-based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</a:pPr>
            <a:r>
              <a:rPr lang="en-US"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Vector-based images</a:t>
            </a:r>
            <a:endParaRPr/>
          </a:p>
        </p:txBody>
      </p:sp>
      <p:sp>
        <p:nvSpPr>
          <p:cNvPr id="98" name="Google Shape;98;p4"/>
          <p:cNvSpPr txBox="1">
            <a:spLocks noGrp="1"/>
          </p:cNvSpPr>
          <p:nvPr>
            <p:ph type="body" idx="1"/>
          </p:nvPr>
        </p:nvSpPr>
        <p:spPr>
          <a:xfrm>
            <a:off x="460350" y="2986126"/>
            <a:ext cx="11931600" cy="72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635000" lvl="0" indent="-7143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0"/>
              <a:buFont typeface="Helvetica Neue"/>
              <a:buChar char="•"/>
            </a:pPr>
            <a:r>
              <a:rPr lang="en-US" sz="9000"/>
              <a:t> Composed of independent shapes</a:t>
            </a:r>
            <a:endParaRPr/>
          </a:p>
          <a:p>
            <a:pPr marL="635000" lvl="0" indent="-71437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1250"/>
              <a:buFont typeface="Helvetica Neue"/>
              <a:buChar char="•"/>
            </a:pPr>
            <a:r>
              <a:rPr lang="en-US" sz="9000"/>
              <a:t> Each shape editable as a unit</a:t>
            </a:r>
            <a:endParaRPr/>
          </a:p>
        </p:txBody>
      </p:sp>
      <p:pic>
        <p:nvPicPr>
          <p:cNvPr id="99" name="Google Shape;99;p4" descr="17-1-vector-vs-raster.jpg"/>
          <p:cNvPicPr preferRelativeResize="0"/>
          <p:nvPr/>
        </p:nvPicPr>
        <p:blipFill rotWithShape="1">
          <a:blip r:embed="rId3">
            <a:alphaModFix/>
          </a:blip>
          <a:srcRect r="49583" b="14079"/>
          <a:stretch/>
        </p:blipFill>
        <p:spPr>
          <a:xfrm>
            <a:off x="14240168" y="3128732"/>
            <a:ext cx="7978565" cy="793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</a:pPr>
            <a:r>
              <a:rPr lang="en-US"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Pixel-based images (raster)</a:t>
            </a:r>
            <a:endParaRPr/>
          </a:p>
        </p:txBody>
      </p:sp>
      <p:sp>
        <p:nvSpPr>
          <p:cNvPr id="105" name="Google Shape;105;p5"/>
          <p:cNvSpPr txBox="1">
            <a:spLocks noGrp="1"/>
          </p:cNvSpPr>
          <p:nvPr>
            <p:ph type="body" idx="1"/>
          </p:nvPr>
        </p:nvSpPr>
        <p:spPr>
          <a:xfrm>
            <a:off x="453511" y="3890135"/>
            <a:ext cx="13031744" cy="8934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635000" lvl="0" indent="-71437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0"/>
              <a:buFont typeface="Helvetica Neue"/>
              <a:buChar char="•"/>
            </a:pPr>
            <a:r>
              <a:rPr lang="en-US" sz="9000"/>
              <a:t> Composed of squares of different colors</a:t>
            </a:r>
            <a:endParaRPr/>
          </a:p>
          <a:p>
            <a:pPr marL="635000" lvl="0" indent="-71437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11250"/>
              <a:buFont typeface="Helvetica Neue"/>
              <a:buChar char="•"/>
            </a:pPr>
            <a:r>
              <a:rPr lang="en-US" sz="9000"/>
              <a:t> Only editable by changing the colors of individual squares</a:t>
            </a:r>
            <a:endParaRPr/>
          </a:p>
        </p:txBody>
      </p:sp>
      <p:pic>
        <p:nvPicPr>
          <p:cNvPr id="106" name="Google Shape;106;p5" descr="17-1-vector-vs-raster.jpg"/>
          <p:cNvPicPr preferRelativeResize="0"/>
          <p:nvPr/>
        </p:nvPicPr>
        <p:blipFill rotWithShape="1">
          <a:blip r:embed="rId3">
            <a:alphaModFix/>
          </a:blip>
          <a:srcRect l="50101" b="14717"/>
          <a:stretch/>
        </p:blipFill>
        <p:spPr>
          <a:xfrm>
            <a:off x="14060387" y="4091030"/>
            <a:ext cx="7987107" cy="7962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"/>
          <p:cNvSpPr txBox="1">
            <a:spLocks noGrp="1"/>
          </p:cNvSpPr>
          <p:nvPr>
            <p:ph type="title"/>
          </p:nvPr>
        </p:nvSpPr>
        <p:spPr>
          <a:xfrm>
            <a:off x="1689100" y="-635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</a:pPr>
            <a:r>
              <a:rPr lang="en-US"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vectors whenever possible!</a:t>
            </a:r>
            <a:endParaRPr/>
          </a:p>
        </p:txBody>
      </p:sp>
      <p:sp>
        <p:nvSpPr>
          <p:cNvPr id="112" name="Google Shape;112;p6"/>
          <p:cNvSpPr txBox="1">
            <a:spLocks noGrp="1"/>
          </p:cNvSpPr>
          <p:nvPr>
            <p:ph type="body" idx="1"/>
          </p:nvPr>
        </p:nvSpPr>
        <p:spPr>
          <a:xfrm>
            <a:off x="10293042" y="3149600"/>
            <a:ext cx="13730620" cy="9889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634999" lvl="0" indent="-6349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75"/>
              <a:buFont typeface="Helvetica Neue"/>
              <a:buChar char="•"/>
            </a:pPr>
            <a:r>
              <a:rPr lang="en-US" sz="7500"/>
              <a:t> Maintain clarity at any size</a:t>
            </a:r>
            <a:endParaRPr/>
          </a:p>
          <a:p>
            <a:pPr marL="634999" lvl="0" indent="-634999" algn="l" rtl="0">
              <a:lnSpc>
                <a:spcPct val="100000"/>
              </a:lnSpc>
              <a:spcBef>
                <a:spcPts val="10000"/>
              </a:spcBef>
              <a:spcAft>
                <a:spcPts val="0"/>
              </a:spcAft>
              <a:buClr>
                <a:srgbClr val="000000"/>
              </a:buClr>
              <a:buSzPts val="9375"/>
              <a:buFont typeface="Helvetica Neue"/>
              <a:buChar char="•"/>
            </a:pPr>
            <a:r>
              <a:rPr lang="en-US" sz="7500"/>
              <a:t> Easy to edit</a:t>
            </a:r>
            <a:endParaRPr/>
          </a:p>
          <a:p>
            <a:pPr marL="634999" lvl="0" indent="-634999" algn="l" rtl="0">
              <a:lnSpc>
                <a:spcPct val="100000"/>
              </a:lnSpc>
              <a:spcBef>
                <a:spcPts val="10000"/>
              </a:spcBef>
              <a:spcAft>
                <a:spcPts val="0"/>
              </a:spcAft>
              <a:buClr>
                <a:srgbClr val="000000"/>
              </a:buClr>
              <a:buSzPts val="9375"/>
              <a:buFont typeface="Helvetica Neue"/>
              <a:buChar char="•"/>
            </a:pPr>
            <a:r>
              <a:rPr lang="en-US" sz="7500"/>
              <a:t> Can always convert to pixels</a:t>
            </a:r>
            <a:endParaRPr/>
          </a:p>
          <a:p>
            <a:pPr marL="634999" lvl="0" indent="-634999" algn="l" rtl="0">
              <a:lnSpc>
                <a:spcPct val="100000"/>
              </a:lnSpc>
              <a:spcBef>
                <a:spcPts val="10000"/>
              </a:spcBef>
              <a:spcAft>
                <a:spcPts val="0"/>
              </a:spcAft>
              <a:buClr>
                <a:srgbClr val="000000"/>
              </a:buClr>
              <a:buSzPts val="9375"/>
              <a:buFont typeface="Helvetica Neue"/>
              <a:buChar char="•"/>
            </a:pPr>
            <a:r>
              <a:rPr lang="en-US" sz="7500"/>
              <a:t> Searchable</a:t>
            </a:r>
            <a:endParaRPr/>
          </a:p>
        </p:txBody>
      </p:sp>
      <p:pic>
        <p:nvPicPr>
          <p:cNvPr id="113" name="Google Shape;113;p6" descr="VectorBitmapExampl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5302" y="2619212"/>
            <a:ext cx="8521093" cy="10950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"/>
          <p:cNvSpPr txBox="1">
            <a:spLocks noGrp="1"/>
          </p:cNvSpPr>
          <p:nvPr>
            <p:ph type="title"/>
          </p:nvPr>
        </p:nvSpPr>
        <p:spPr>
          <a:xfrm>
            <a:off x="1689100" y="508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</a:pPr>
            <a:r>
              <a:rPr lang="en-US"/>
              <a:t>1st</a:t>
            </a:r>
            <a:r>
              <a:rPr lang="en-US"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exception = photographs</a:t>
            </a:r>
            <a:endParaRPr/>
          </a:p>
        </p:txBody>
      </p:sp>
      <p:pic>
        <p:nvPicPr>
          <p:cNvPr id="119" name="Google Shape;119;p7" descr="Figure4-Ladner.t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1703" y="2654808"/>
            <a:ext cx="10744201" cy="1074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7" descr="Supp_Fig2.png"/>
          <p:cNvPicPr preferRelativeResize="0"/>
          <p:nvPr/>
        </p:nvPicPr>
        <p:blipFill rotWithShape="1">
          <a:blip r:embed="rId4">
            <a:alphaModFix/>
          </a:blip>
          <a:srcRect l="11403" t="40103" r="58257" b="26462"/>
          <a:stretch/>
        </p:blipFill>
        <p:spPr>
          <a:xfrm>
            <a:off x="13713296" y="7567596"/>
            <a:ext cx="7757468" cy="5868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7" descr="Figure1-Ladner_7-11-16.png"/>
          <p:cNvPicPr preferRelativeResize="0"/>
          <p:nvPr/>
        </p:nvPicPr>
        <p:blipFill rotWithShape="1">
          <a:blip r:embed="rId5">
            <a:alphaModFix/>
          </a:blip>
          <a:srcRect l="36947" t="9211" b="59178"/>
          <a:stretch/>
        </p:blipFill>
        <p:spPr>
          <a:xfrm>
            <a:off x="12747545" y="2577330"/>
            <a:ext cx="10097528" cy="4335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208</Words>
  <Application>Microsoft Macintosh PowerPoint</Application>
  <PresentationFormat>Custom</PresentationFormat>
  <Paragraphs>57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Helvetica Neue</vt:lpstr>
      <vt:lpstr>Helvetica Neue Light</vt:lpstr>
      <vt:lpstr>Arial</vt:lpstr>
      <vt:lpstr>White</vt:lpstr>
      <vt:lpstr>Project proposal</vt:lpstr>
      <vt:lpstr>Check-in</vt:lpstr>
      <vt:lpstr>Graphical Concepts</vt:lpstr>
      <vt:lpstr>Objectives</vt:lpstr>
      <vt:lpstr>Types of digital images</vt:lpstr>
      <vt:lpstr>Vector-based images</vt:lpstr>
      <vt:lpstr>Pixel-based images (raster)</vt:lpstr>
      <vt:lpstr>Use vectors whenever possible!</vt:lpstr>
      <vt:lpstr>1st exception = photographs</vt:lpstr>
      <vt:lpstr>2nd exception = complex figures</vt:lpstr>
      <vt:lpstr>How to generate vector images</vt:lpstr>
      <vt:lpstr>Know your file formats!</vt:lpstr>
      <vt:lpstr>Working with vectors</vt:lpstr>
      <vt:lpstr>Working with pixels</vt:lpstr>
      <vt:lpstr>Objective</vt:lpstr>
      <vt:lpstr>BioRender</vt:lpstr>
      <vt:lpstr>PowerPoint Presentation</vt:lpstr>
      <vt:lpstr>PowerPoint Presentation</vt:lpstr>
      <vt:lpstr>PowerPoint Presentation</vt:lpstr>
      <vt:lpstr>BioRender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cp:lastModifiedBy>Jason Thomas Ladner</cp:lastModifiedBy>
  <cp:revision>1</cp:revision>
  <dcterms:modified xsi:type="dcterms:W3CDTF">2024-03-20T22:02:55Z</dcterms:modified>
</cp:coreProperties>
</file>